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6" r:id="rId3"/>
    <p:sldId id="295" r:id="rId4"/>
    <p:sldId id="290" r:id="rId5"/>
    <p:sldId id="291" r:id="rId6"/>
    <p:sldId id="293" r:id="rId7"/>
    <p:sldId id="294" r:id="rId8"/>
    <p:sldId id="289" r:id="rId9"/>
    <p:sldId id="288" r:id="rId10"/>
    <p:sldId id="292" r:id="rId11"/>
    <p:sldId id="285" r:id="rId12"/>
    <p:sldId id="276" r:id="rId13"/>
    <p:sldId id="275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6C336B-3171-4257-AD00-CAD7378A5FC7}" type="datetimeFigureOut">
              <a:rPr lang="sk-SK" smtClean="0"/>
              <a:t>20.4.2017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93B986-0044-41B5-84C0-418038C8E4F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/>
              <a:t>Elementárne častice a </a:t>
            </a:r>
            <a:r>
              <a:rPr lang="sk-SK" sz="6000" dirty="0" err="1" smtClean="0"/>
              <a:t>kvarkovo-gluónová</a:t>
            </a:r>
            <a:r>
              <a:rPr lang="sk-SK" sz="6000" dirty="0" smtClean="0"/>
              <a:t> plazma</a:t>
            </a:r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Kristína </a:t>
            </a:r>
            <a:r>
              <a:rPr lang="sk-SK" dirty="0" err="1" smtClean="0"/>
              <a:t>Tomanková</a:t>
            </a:r>
            <a:endParaRPr lang="sk-SK" dirty="0" smtClean="0"/>
          </a:p>
          <a:p>
            <a:r>
              <a:rPr lang="sk-SK" dirty="0" smtClean="0"/>
              <a:t>Gymnázium Ľ. Štúra, Trenčín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29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www.dmxzone.com/downloads/images/linux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1"/>
          <a:stretch/>
        </p:blipFill>
        <p:spPr bwMode="auto">
          <a:xfrm>
            <a:off x="2843808" y="116998"/>
            <a:ext cx="3528392" cy="169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3" y="1808820"/>
            <a:ext cx="7661651" cy="47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6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7504"/>
          </a:xfrm>
        </p:spPr>
        <p:txBody>
          <a:bodyPr/>
          <a:lstStyle/>
          <a:p>
            <a:r>
              <a:rPr lang="sk-SK" dirty="0" smtClean="0"/>
              <a:t>Program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" y="1052736"/>
            <a:ext cx="8966042" cy="560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4501"/>
            <a:ext cx="9143999" cy="950243"/>
          </a:xfrm>
        </p:spPr>
        <p:txBody>
          <a:bodyPr/>
          <a:lstStyle/>
          <a:p>
            <a:r>
              <a:rPr lang="sk-SK" dirty="0" smtClean="0"/>
              <a:t>Výsledný graf</a:t>
            </a:r>
            <a:endParaRPr lang="sk-SK" dirty="0"/>
          </a:p>
        </p:txBody>
      </p:sp>
      <p:sp>
        <p:nvSpPr>
          <p:cNvPr id="5" name="AutoShape 8" descr="Výsledok vyh&amp;lcaron;adávania obrázkov pre dopyt linux"/>
          <p:cNvSpPr>
            <a:spLocks noChangeAspect="1" noChangeArrowheads="1"/>
          </p:cNvSpPr>
          <p:nvPr/>
        </p:nvSpPr>
        <p:spPr bwMode="auto">
          <a:xfrm>
            <a:off x="307975" y="-1766888"/>
            <a:ext cx="72675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0" descr="Výsledok vyh&amp;lcaron;adávania obrázkov pre dopyt linux"/>
          <p:cNvSpPr>
            <a:spLocks noChangeAspect="1" noChangeArrowheads="1"/>
          </p:cNvSpPr>
          <p:nvPr/>
        </p:nvSpPr>
        <p:spPr bwMode="auto">
          <a:xfrm>
            <a:off x="460375" y="-1614488"/>
            <a:ext cx="72675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4052"/>
            <a:ext cx="7200800" cy="48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Analýza približne 100 000 údajov z detektora ALICE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08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600200"/>
          </a:xfrm>
        </p:spPr>
        <p:txBody>
          <a:bodyPr/>
          <a:lstStyle/>
          <a:p>
            <a:r>
              <a:rPr lang="sk-SK" dirty="0" smtClean="0"/>
              <a:t>Ďakujem za pozornosť.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074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sk-SK" dirty="0" smtClean="0"/>
              <a:t>Elementárne častice</a:t>
            </a:r>
            <a:endParaRPr lang="sk-SK" dirty="0"/>
          </a:p>
        </p:txBody>
      </p:sp>
      <p:pic>
        <p:nvPicPr>
          <p:cNvPr id="4" name="Obrázok 3" descr="C:\Users\M\Desktop\Kika\Škola\SOČ\standardny mode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-5"/>
          <a:stretch/>
        </p:blipFill>
        <p:spPr bwMode="auto">
          <a:xfrm>
            <a:off x="1547664" y="1124744"/>
            <a:ext cx="597666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90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ilpo.sk/wp-content/uploads/magnetom-essenza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5256584" cy="40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pravda.sk/res/2013/09/26/thumbs/nanocastice-vakciny-technologie-bunky-nestandar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902713" cy="29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stshare.eu/zdjecia/nanotechnolog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40" y="3187684"/>
            <a:ext cx="4687140" cy="31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locman.ru/i/Image/2010/02/23/ME-easyavr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8806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67681"/>
            <a:ext cx="3975725" cy="332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624"/>
            <a:ext cx="8229600" cy="1600200"/>
          </a:xfrm>
        </p:spPr>
        <p:txBody>
          <a:bodyPr/>
          <a:lstStyle/>
          <a:p>
            <a:r>
              <a:rPr lang="sk-SK" dirty="0" err="1" smtClean="0"/>
              <a:t>Kvarkovo-gluónová</a:t>
            </a:r>
            <a:r>
              <a:rPr lang="sk-SK" dirty="0" smtClean="0"/>
              <a:t> plazma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ZMES VOĽNÝCH KVARKOV A GLUÓNOV</a:t>
            </a:r>
            <a:endParaRPr lang="sk-SK" dirty="0"/>
          </a:p>
        </p:txBody>
      </p:sp>
      <p:pic>
        <p:nvPicPr>
          <p:cNvPr id="2050" name="Picture 2" descr="Výsledok vyh&amp;lcaron;adávania obrázkov pre dopyt kvark gluo plasm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7" b="4685"/>
          <a:stretch/>
        </p:blipFill>
        <p:spPr bwMode="auto">
          <a:xfrm>
            <a:off x="1107501" y="2553046"/>
            <a:ext cx="3456709" cy="31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ok vyh&amp;lcaron;adávania obrázkov pre dopyt kvark gluo plasm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7" b="4685"/>
          <a:stretch/>
        </p:blipFill>
        <p:spPr bwMode="auto">
          <a:xfrm>
            <a:off x="4716016" y="2553046"/>
            <a:ext cx="3481387" cy="31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00200"/>
          </a:xfrm>
        </p:spPr>
        <p:txBody>
          <a:bodyPr/>
          <a:lstStyle/>
          <a:p>
            <a:r>
              <a:rPr lang="sk-SK" dirty="0" smtClean="0"/>
              <a:t>Praktická analýza experimentálnych dát</a:t>
            </a:r>
            <a:endParaRPr lang="sk-SK" dirty="0"/>
          </a:p>
        </p:txBody>
      </p:sp>
      <p:pic>
        <p:nvPicPr>
          <p:cNvPr id="3" name="Picture 4" descr="https://cds.cern.ch/record/1696920/files/4_Color_Logo_CB.png?subformat=icon-14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60517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2/2a/ALICE_all.jpg/450px-ALICE_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78049"/>
            <a:ext cx="5254920" cy="35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 smtClean="0"/>
              <a:t>Údaje zrážok jadier </a:t>
            </a:r>
            <a:r>
              <a:rPr lang="sk-SK" dirty="0" err="1" smtClean="0"/>
              <a:t>Pb</a:t>
            </a:r>
            <a:r>
              <a:rPr lang="sk-SK" dirty="0" smtClean="0"/>
              <a:t> z roku 2010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30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Zrážka a jej </a:t>
            </a:r>
            <a:r>
              <a:rPr lang="sk-SK" dirty="0" err="1" smtClean="0"/>
              <a:t>centralita</a:t>
            </a:r>
            <a:endParaRPr lang="sk-SK" dirty="0"/>
          </a:p>
        </p:txBody>
      </p:sp>
      <p:pic>
        <p:nvPicPr>
          <p:cNvPr id="4" name="Obrázok 3" descr="https://cds.cern.ch/record/1378102/files/CMS-4e-evt-876658967-3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58" y="1981388"/>
            <a:ext cx="6012070" cy="3895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Zrážka a jej </a:t>
            </a:r>
            <a:r>
              <a:rPr lang="sk-SK" dirty="0" err="1" smtClean="0"/>
              <a:t>centralita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71" y="1720205"/>
            <a:ext cx="7110821" cy="278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6300192" y="4511554"/>
            <a:ext cx="2376264" cy="1944216"/>
          </a:xfrm>
        </p:spPr>
        <p:txBody>
          <a:bodyPr>
            <a:normAutofit/>
          </a:bodyPr>
          <a:lstStyle/>
          <a:p>
            <a:r>
              <a:rPr lang="sk-SK" sz="3200" dirty="0" smtClean="0"/>
              <a:t>50 – 60 %</a:t>
            </a:r>
          </a:p>
          <a:p>
            <a:r>
              <a:rPr lang="sk-SK" sz="3200" dirty="0" smtClean="0"/>
              <a:t>60 – 70 %</a:t>
            </a:r>
          </a:p>
          <a:p>
            <a:r>
              <a:rPr lang="sk-SK" sz="3200" dirty="0" smtClean="0"/>
              <a:t>70 – 80 %</a:t>
            </a:r>
            <a:endParaRPr lang="sk-SK" sz="3200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84219" y="4509120"/>
            <a:ext cx="4087781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sk-SK" sz="3200" dirty="0" smtClean="0"/>
              <a:t>0 – 5 %</a:t>
            </a:r>
          </a:p>
          <a:p>
            <a:r>
              <a:rPr lang="sk-SK" sz="3200" dirty="0"/>
              <a:t>5</a:t>
            </a:r>
            <a:r>
              <a:rPr lang="sk-SK" sz="3200" dirty="0" smtClean="0"/>
              <a:t> – 10 %</a:t>
            </a:r>
          </a:p>
          <a:p>
            <a:r>
              <a:rPr lang="sk-SK" sz="3200" dirty="0" smtClean="0"/>
              <a:t>10 – 20 %</a:t>
            </a:r>
            <a:endParaRPr lang="sk-SK" sz="3200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3419872" y="4509120"/>
            <a:ext cx="237626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sk-SK" sz="3200" dirty="0"/>
              <a:t>2</a:t>
            </a:r>
            <a:r>
              <a:rPr lang="sk-SK" sz="3200" dirty="0" smtClean="0"/>
              <a:t>0 – 30 %</a:t>
            </a:r>
          </a:p>
          <a:p>
            <a:r>
              <a:rPr lang="sk-SK" sz="3200" dirty="0"/>
              <a:t>3</a:t>
            </a:r>
            <a:r>
              <a:rPr lang="sk-SK" sz="3200" dirty="0" smtClean="0"/>
              <a:t>0 – 40 %</a:t>
            </a:r>
          </a:p>
          <a:p>
            <a:r>
              <a:rPr lang="sk-SK" sz="3200" dirty="0" smtClean="0"/>
              <a:t>40 – 50 %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6985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00200"/>
          </a:xfrm>
        </p:spPr>
        <p:txBody>
          <a:bodyPr/>
          <a:lstStyle/>
          <a:p>
            <a:r>
              <a:rPr lang="sk-SK" dirty="0" smtClean="0"/>
              <a:t>Jadrový modifikačný faktor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8229600" cy="30243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k-SK" sz="3200">
                              <a:latin typeface="Cambria Math" panose="02040503050406030204" pitchFamily="18" charset="0"/>
                            </a:rPr>
                            <m:t>AA</m:t>
                          </m:r>
                        </m:sub>
                      </m:sSub>
                      <m:r>
                        <a:rPr lang="sk-SK" sz="3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k-SK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sk-SK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sk-SK" sz="3200">
                              <a:latin typeface="Cambria Math" panose="02040503050406030204" pitchFamily="18" charset="0"/>
                            </a:rPr>
                            <m:t>PbPb</m:t>
                          </m:r>
                          <m:r>
                            <a:rPr lang="sk-SK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k-SK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sk-SK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sk-SK" sz="3200">
                                  <a:latin typeface="Cambria Math" panose="02040503050406030204" pitchFamily="18" charset="0"/>
                                </a:rPr>
                                <m:t>pp</m:t>
                              </m:r>
                            </m:e>
                          </m:d>
                          <m:r>
                            <a:rPr lang="sk-SK" sz="3200" i="1">
                              <a:latin typeface="Cambria Math" panose="02040503050406030204" pitchFamily="18" charset="0"/>
                            </a:rPr>
                            <m:t> 〈</m:t>
                          </m:r>
                          <m:sSub>
                            <m:sSubPr>
                              <m:ctrlPr>
                                <a:rPr lang="sk-SK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k-SK" sz="320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sub>
                          </m:sSub>
                          <m:r>
                            <a:rPr lang="sk-SK" sz="3200" i="1">
                              <a:latin typeface="Cambria Math" panose="02040503050406030204" pitchFamily="18" charset="0"/>
                            </a:rPr>
                            <m:t> 〉</m:t>
                          </m:r>
                        </m:den>
                      </m:f>
                    </m:oMath>
                  </m:oMathPara>
                </a14:m>
                <a:endParaRPr lang="sk-SK" sz="3200" dirty="0" smtClean="0"/>
              </a:p>
              <a:p>
                <a:pPr marL="0" indent="0">
                  <a:buNone/>
                </a:pPr>
                <a:endParaRPr lang="sk-SK" sz="3200" dirty="0"/>
              </a:p>
              <a:p>
                <a:r>
                  <a:rPr lang="sk-SK" dirty="0" smtClean="0"/>
                  <a:t>Y: </a:t>
                </a:r>
                <a:r>
                  <a:rPr lang="sk-SK" dirty="0" err="1" smtClean="0"/>
                  <a:t>yield</a:t>
                </a:r>
                <a:r>
                  <a:rPr lang="sk-SK" dirty="0" smtClean="0"/>
                  <a:t> (výťažok – počet vyprodukovaných častíc)</a:t>
                </a:r>
              </a:p>
              <a:p>
                <a14:m>
                  <m:oMath xmlns:m="http://schemas.openxmlformats.org/officeDocument/2006/math">
                    <m:r>
                      <a:rPr lang="sk-SK" i="1">
                        <a:latin typeface="Cambria Math"/>
                      </a:rPr>
                      <m:t>〈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k-SK">
                            <a:latin typeface="Cambria Math"/>
                          </a:rPr>
                          <m:t>coll</m:t>
                        </m:r>
                      </m:sub>
                    </m:sSub>
                    <m:r>
                      <a:rPr lang="sk-SK" i="1">
                        <a:latin typeface="Cambria Math"/>
                      </a:rPr>
                      <m:t> 〉</m:t>
                    </m:r>
                  </m:oMath>
                </a14:m>
                <a:r>
                  <a:rPr lang="sk-SK" dirty="0" smtClean="0"/>
                  <a:t>: </a:t>
                </a:r>
                <a:r>
                  <a:rPr lang="sk-SK" dirty="0"/>
                  <a:t>počet </a:t>
                </a:r>
                <a:r>
                  <a:rPr lang="sk-SK" dirty="0" err="1" smtClean="0"/>
                  <a:t>pp</a:t>
                </a:r>
                <a:r>
                  <a:rPr lang="sk-SK" dirty="0" smtClean="0"/>
                  <a:t> zrážok</a:t>
                </a:r>
                <a:r>
                  <a:rPr lang="sk-SK" dirty="0"/>
                  <a:t>, ktorý by mal v priemere odpovedať jednej </a:t>
                </a:r>
                <a:r>
                  <a:rPr lang="sk-SK" dirty="0" err="1"/>
                  <a:t>PbPb</a:t>
                </a:r>
                <a:r>
                  <a:rPr lang="sk-SK" dirty="0"/>
                  <a:t> </a:t>
                </a:r>
                <a:r>
                  <a:rPr lang="sk-SK" dirty="0" smtClean="0"/>
                  <a:t>zrážke</a:t>
                </a:r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8229600" cy="3024336"/>
              </a:xfrm>
              <a:blipFill rotWithShape="1">
                <a:blip r:embed="rId2"/>
                <a:stretch>
                  <a:fillRect l="-963" b="-161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0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00200"/>
          </a:xfrm>
        </p:spPr>
        <p:txBody>
          <a:bodyPr/>
          <a:lstStyle/>
          <a:p>
            <a:r>
              <a:rPr lang="sk-SK" dirty="0" smtClean="0"/>
              <a:t>Jadrový modifikačný faktor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8880"/>
                <a:ext cx="8229600" cy="30243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k-SK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32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k-SK" sz="3200">
                            <a:latin typeface="Cambria Math"/>
                          </a:rPr>
                          <m:t>AA</m:t>
                        </m:r>
                      </m:sub>
                    </m:sSub>
                  </m:oMath>
                </a14:m>
                <a:r>
                  <a:rPr lang="sk-SK" sz="3200" dirty="0" smtClean="0"/>
                  <a:t> = 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k-SK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32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k-SK" sz="3200">
                            <a:latin typeface="Cambria Math"/>
                          </a:rPr>
                          <m:t>AA</m:t>
                        </m:r>
                      </m:sub>
                    </m:sSub>
                  </m:oMath>
                </a14:m>
                <a:r>
                  <a:rPr lang="sk-SK" sz="3200" dirty="0" smtClean="0"/>
                  <a:t> &lt; 1: potlačenie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k-SK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32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k-SK" sz="3200">
                            <a:latin typeface="Cambria Math"/>
                          </a:rPr>
                          <m:t>AA</m:t>
                        </m:r>
                      </m:sub>
                    </m:sSub>
                  </m:oMath>
                </a14:m>
                <a:r>
                  <a:rPr lang="sk-SK" sz="3200" dirty="0" smtClean="0"/>
                  <a:t> &gt; 1: obohatenie</a:t>
                </a:r>
                <a:endParaRPr lang="sk-SK" sz="3200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8880"/>
                <a:ext cx="8229600" cy="3024336"/>
              </a:xfrm>
              <a:blipFill rotWithShape="1">
                <a:blip r:embed="rId2"/>
                <a:stretch>
                  <a:fillRect t="-262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5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560</TotalTime>
  <Words>167</Words>
  <Application>Microsoft Office PowerPoint</Application>
  <PresentationFormat>Prezentácia na obrazovke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Exekutíva</vt:lpstr>
      <vt:lpstr>Elementárne častice a kvarkovo-gluónová plazma</vt:lpstr>
      <vt:lpstr>Elementárne častice</vt:lpstr>
      <vt:lpstr>Prezentácia programu PowerPoint</vt:lpstr>
      <vt:lpstr>Kvarkovo-gluónová plazma</vt:lpstr>
      <vt:lpstr>Praktická analýza experimentálnych dát</vt:lpstr>
      <vt:lpstr>Zrážka a jej centralita</vt:lpstr>
      <vt:lpstr>Zrážka a jej centralita</vt:lpstr>
      <vt:lpstr>Jadrový modifikačný faktor</vt:lpstr>
      <vt:lpstr>Jadrový modifikačný faktor</vt:lpstr>
      <vt:lpstr>Prezentácia programu PowerPoint</vt:lpstr>
      <vt:lpstr>Program</vt:lpstr>
      <vt:lpstr>Výsledný graf</vt:lpstr>
      <vt:lpstr>Ďakujem za pozornosť.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Elementárne častice a kvarkovo-gluónová plazma</dc:title>
  <dc:creator>Mirka Tomanková</dc:creator>
  <cp:lastModifiedBy>Mirka Tomanková</cp:lastModifiedBy>
  <cp:revision>36</cp:revision>
  <dcterms:created xsi:type="dcterms:W3CDTF">2017-03-05T16:13:10Z</dcterms:created>
  <dcterms:modified xsi:type="dcterms:W3CDTF">2017-04-20T18:48:01Z</dcterms:modified>
</cp:coreProperties>
</file>