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67" r:id="rId6"/>
    <p:sldId id="268" r:id="rId7"/>
    <p:sldId id="262" r:id="rId8"/>
    <p:sldId id="263" r:id="rId9"/>
    <p:sldId id="270" r:id="rId10"/>
    <p:sldId id="269" r:id="rId11"/>
    <p:sldId id="264" r:id="rId12"/>
    <p:sldId id="265" r:id="rId13"/>
    <p:sldId id="260" r:id="rId14"/>
    <p:sldId id="261" r:id="rId15"/>
    <p:sldId id="271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9B95C-1628-4D42-9797-E04CBB897FA5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67C47-444F-4C49-B0C7-E3A94159C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32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7C47-444F-4C49-B0C7-E3A94159C58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0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148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08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167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964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781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68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884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788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37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277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939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8CA45-9461-4DAD-856A-72F423516699}" type="datetimeFigureOut">
              <a:rPr lang="sk-SK" smtClean="0"/>
              <a:t>30. 4. 2017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34C5-84D4-4763-B4C9-2CAEE75ABB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626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/>
              <a:t>Global</a:t>
            </a:r>
            <a:r>
              <a:rPr lang="sk-SK" b="1" dirty="0" smtClean="0"/>
              <a:t> </a:t>
            </a:r>
            <a:r>
              <a:rPr lang="sk-SK" b="1" dirty="0" err="1" smtClean="0"/>
              <a:t>Positioning</a:t>
            </a:r>
            <a:r>
              <a:rPr lang="sk-SK" b="1" dirty="0" smtClean="0"/>
              <a:t> </a:t>
            </a:r>
            <a:r>
              <a:rPr lang="sk-SK" b="1" dirty="0" err="1" smtClean="0"/>
              <a:t>System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k-SK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19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Measurement of accuracy of system</a:t>
            </a:r>
            <a:endParaRPr lang="en-GB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Tools: GPS navigation from GARMIN</a:t>
            </a:r>
          </a:p>
          <a:p>
            <a:r>
              <a:rPr lang="en-GB" sz="2400" dirty="0" smtClean="0"/>
              <a:t>Advance: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Navigation setting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GB" sz="2000" dirty="0" smtClean="0"/>
              <a:t>Choose a point, set navigation into it, wait until co-ordinates reach final value.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GB" sz="2000" dirty="0" smtClean="0"/>
              <a:t>After recording value we move device into another point. Then we give the d</a:t>
            </a:r>
            <a:r>
              <a:rPr lang="sk-SK" sz="2000" dirty="0" smtClean="0"/>
              <a:t>e</a:t>
            </a:r>
            <a:r>
              <a:rPr lang="en-GB" sz="2000" dirty="0" smtClean="0"/>
              <a:t>vice back into our chosen point</a:t>
            </a:r>
            <a:r>
              <a:rPr lang="sk-SK" sz="2000" dirty="0" smtClean="0"/>
              <a:t>. </a:t>
            </a:r>
            <a:r>
              <a:rPr lang="en-GB" sz="2000" dirty="0" smtClean="0"/>
              <a:t>Pay attention to arrange it in the same way</a:t>
            </a:r>
            <a:r>
              <a:rPr lang="sk-SK" sz="2000" dirty="0" smtClean="0"/>
              <a:t>.</a:t>
            </a:r>
            <a:endParaRPr lang="sk-SK" sz="2000" dirty="0" smtClean="0"/>
          </a:p>
          <a:p>
            <a:pPr marL="914400" lvl="1" indent="-457200" hangingPunct="0">
              <a:buFont typeface="+mj-lt"/>
              <a:buAutoNum type="arabicPeriod"/>
            </a:pPr>
            <a:r>
              <a:rPr lang="en-GB" sz="2000" dirty="0" smtClean="0"/>
              <a:t>10 measurements for 1 point</a:t>
            </a:r>
          </a:p>
          <a:p>
            <a:pPr marL="400050" hangingPunct="0"/>
            <a:r>
              <a:rPr lang="en-GB" sz="2400" dirty="0" smtClean="0"/>
              <a:t>2 measurement series: interior and exterior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660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Measurement of accuracy of </a:t>
            </a:r>
            <a:r>
              <a:rPr lang="en-GB" sz="3200" dirty="0" smtClean="0"/>
              <a:t>system</a:t>
            </a:r>
            <a:r>
              <a:rPr lang="sk-SK" sz="3200" dirty="0" smtClean="0"/>
              <a:t> </a:t>
            </a:r>
            <a:r>
              <a:rPr lang="sk-SK" sz="3200" dirty="0" smtClean="0"/>
              <a:t>– </a:t>
            </a:r>
            <a:r>
              <a:rPr lang="en-GB" sz="3200" dirty="0" smtClean="0"/>
              <a:t>interior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Zástupný symbol pro obsah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60439993"/>
                  </p:ext>
                </p:extLst>
              </p:nvPr>
            </p:nvGraphicFramePr>
            <p:xfrm>
              <a:off x="1259632" y="1556793"/>
              <a:ext cx="6624738" cy="40324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55649"/>
                    <a:gridCol w="2049660"/>
                    <a:gridCol w="1966207"/>
                    <a:gridCol w="1169117"/>
                    <a:gridCol w="1084105"/>
                  </a:tblGrid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#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 smtClean="0">
                              <a:effectLst/>
                            </a:rPr>
                            <a:t>L</a:t>
                          </a:r>
                          <a14:m>
                            <m:oMath xmlns:m="http://schemas.openxmlformats.org/officeDocument/2006/math"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𝐚𝐭𝐢𝐭𝐮𝐝𝐞</m:t>
                              </m:r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 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𝜑</m:t>
                              </m:r>
                            </m:oMath>
                          </a14:m>
                          <a:r>
                            <a:rPr lang="sk-SK" sz="1200" kern="150" dirty="0">
                              <a:effectLst/>
                            </a:rPr>
                            <a:t> (°)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 smtClean="0">
                              <a:effectLst/>
                            </a:rPr>
                            <a:t>L</a:t>
                          </a:r>
                          <a14:m>
                            <m:oMath xmlns:m="http://schemas.openxmlformats.org/officeDocument/2006/math"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𝐨𝐧𝐠𝐢𝐭𝐮𝐝𝐞</m:t>
                              </m:r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 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𝜆</m:t>
                              </m:r>
                            </m:oMath>
                          </a14:m>
                          <a:r>
                            <a:rPr lang="sk-SK" sz="1200" kern="150" dirty="0">
                              <a:effectLst/>
                            </a:rPr>
                            <a:t> (°)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𝜑</m:t>
                              </m:r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(‘)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𝜆</m:t>
                              </m:r>
                            </m:oMath>
                          </a14:m>
                          <a:r>
                            <a:rPr lang="sk-SK" sz="1200" kern="150" dirty="0">
                              <a:effectLst/>
                            </a:rPr>
                            <a:t> (‘)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49,924‘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0,0389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45,712‘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49,900‘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0,0262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0,0149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3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45,664‘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49,886‘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0,0218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45,712‘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49,897‘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0,0262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0,0119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5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45,688‘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49,922‘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0,0369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6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45,713‘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49,879‘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0,0272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0,0061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7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45,667‘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49,884‘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0,0188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45,667‘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49,884‘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0,0188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45,689‘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49,921‘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0,0032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0,0359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10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17° 49,872‘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0,0131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43012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 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𝜑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= 48° 45,6858‘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= 17° 49,8851‘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𝜑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= 0,015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 dirty="0">
                              <a:effectLst/>
                            </a:rPr>
                            <a:t> = 0,016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Zástupný symbol pro obsah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60439993"/>
                  </p:ext>
                </p:extLst>
              </p:nvPr>
            </p:nvGraphicFramePr>
            <p:xfrm>
              <a:off x="1259632" y="1556793"/>
              <a:ext cx="6624738" cy="40324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55649"/>
                    <a:gridCol w="2049660"/>
                    <a:gridCol w="1966207"/>
                    <a:gridCol w="1169117"/>
                    <a:gridCol w="1084105"/>
                  </a:tblGrid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#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560" r="-206250" b="-11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22291" r="-114551" b="-11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75916" r="-93717" b="-11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510674" r="-562" b="-1114545"/>
                          </a:stretch>
                        </a:blipFill>
                      </a:tcPr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49,924‘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0,0389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45,712‘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49,900‘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0,0262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0,0149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3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45,664‘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49,886‘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0,0218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45,712‘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49,897‘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0,0262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0,0119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5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45,688‘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49,922‘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0,0369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6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45,713‘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49,879‘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0,0272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0,0061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7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45,667‘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49,884‘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0,0188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45,667‘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49,884‘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0,0188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45,689‘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49,921‘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0,0032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0,0359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5403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10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45,683‘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17° 49,872‘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0,0131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43012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 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560" t="-1082143" r="-206250" b="-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22291" t="-1082143" r="-114551" b="-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75916" t="-1082143" r="-93717" b="-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510674" t="-1082143" r="-562" b="-1071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1067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Measurement of accuracy of system</a:t>
            </a:r>
            <a:r>
              <a:rPr lang="sk-SK" sz="3200" dirty="0" smtClean="0"/>
              <a:t> </a:t>
            </a:r>
            <a:r>
              <a:rPr lang="sk-SK" sz="3200" dirty="0" smtClean="0"/>
              <a:t>– </a:t>
            </a:r>
            <a:r>
              <a:rPr lang="en-GB" sz="3200" dirty="0" smtClean="0"/>
              <a:t>exterior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Zástupný symbol pro obsah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06017484"/>
                  </p:ext>
                </p:extLst>
              </p:nvPr>
            </p:nvGraphicFramePr>
            <p:xfrm>
              <a:off x="1259633" y="1556792"/>
              <a:ext cx="6624735" cy="403245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55900"/>
                    <a:gridCol w="1963694"/>
                    <a:gridCol w="1880962"/>
                    <a:gridCol w="1322918"/>
                    <a:gridCol w="1101261"/>
                  </a:tblGrid>
                  <a:tr h="339812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#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 smtClean="0">
                              <a:effectLst/>
                            </a:rPr>
                            <a:t>Lat</a:t>
                          </a:r>
                          <a14:m>
                            <m:oMath xmlns:m="http://schemas.openxmlformats.org/officeDocument/2006/math"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𝐢𝐭𝐮𝐝𝐞</m:t>
                              </m:r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 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𝜑</m:t>
                              </m:r>
                            </m:oMath>
                          </a14:m>
                          <a:r>
                            <a:rPr lang="sk-SK" sz="1200" kern="150" dirty="0">
                              <a:effectLst/>
                            </a:rPr>
                            <a:t> (°)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 smtClean="0">
                              <a:effectLst/>
                            </a:rPr>
                            <a:t>L</a:t>
                          </a:r>
                          <a14:m>
                            <m:oMath xmlns:m="http://schemas.openxmlformats.org/officeDocument/2006/math"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𝐨𝐧𝐠𝐢𝐭𝐮𝐝𝐞</m:t>
                              </m:r>
                              <m:r>
                                <a:rPr lang="sk-SK" sz="1200" b="1" i="0" kern="150" smtClean="0">
                                  <a:effectLst/>
                                  <a:latin typeface="Cambria Math"/>
                                </a:rPr>
                                <m:t> 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𝜆</m:t>
                              </m:r>
                            </m:oMath>
                          </a14:m>
                          <a:r>
                            <a:rPr lang="sk-SK" sz="1200" kern="150" dirty="0">
                              <a:effectLst/>
                            </a:rPr>
                            <a:t> (°)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𝜑</m:t>
                              </m:r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(‘)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r>
                                <a:rPr lang="sk-SK" sz="1200" kern="150">
                                  <a:effectLst/>
                                  <a:latin typeface="Cambria Math"/>
                                </a:rPr>
                                <m:t>𝜆</m:t>
                              </m:r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(‘)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48° 45,495‘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3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45,496‘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5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45,499‘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49,940‘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0,0052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6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7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72162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10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48° 45,492‘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6131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 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𝜑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= 48° 45,4938‘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= 17° 49,9408‘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𝜑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>
                              <a:effectLst/>
                            </a:rPr>
                            <a:t> = 0,00166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sk-SK" sz="1200" kern="150">
                                  <a:effectLst/>
                                  <a:latin typeface="Cambria Math"/>
                                </a:rPr>
                                <m:t>Δ</m:t>
                              </m:r>
                              <m:acc>
                                <m:accPr>
                                  <m:chr m:val="̅"/>
                                  <m:ctrlPr>
                                    <a:rPr lang="sk-SK" sz="1200" i="1" kern="15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sk-SK" sz="1200" kern="150">
                                      <a:effectLst/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</m:acc>
                            </m:oMath>
                          </a14:m>
                          <a:r>
                            <a:rPr lang="sk-SK" sz="1200" kern="150" dirty="0">
                              <a:effectLst/>
                            </a:rPr>
                            <a:t> = 0,0026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Zástupný symbol pro obsah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06017484"/>
                  </p:ext>
                </p:extLst>
              </p:nvPr>
            </p:nvGraphicFramePr>
            <p:xfrm>
              <a:off x="1259633" y="1556792"/>
              <a:ext cx="6624735" cy="403245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55900"/>
                    <a:gridCol w="1963694"/>
                    <a:gridCol w="1880962"/>
                    <a:gridCol w="1322918"/>
                    <a:gridCol w="1101261"/>
                  </a:tblGrid>
                  <a:tr h="339812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#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8323" r="-219565" b="-10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23301" r="-128803" b="-10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19444" r="-84259" b="-10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500552" r="-552" b="-1094643"/>
                          </a:stretch>
                        </a:blipFill>
                      </a:tcPr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48° 45,495‘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45,494‘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3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45,496‘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5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45,499‘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49,940‘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0,0052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6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0,0028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7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1594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9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48° 45,493‘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0,0008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72162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10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 dirty="0">
                              <a:effectLst/>
                            </a:rPr>
                            <a:t>48° 45,492‘</a:t>
                          </a:r>
                          <a:endParaRPr lang="sk-SK" sz="1100" kern="15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17° 49,941‘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0,0018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0, 0002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36131">
                    <a:tc>
                      <a:txBody>
                        <a:bodyPr/>
                        <a:lstStyle/>
                        <a:p>
                          <a:pPr algn="ctr" hangingPunct="0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sk-SK" sz="1200" kern="150">
                              <a:effectLst/>
                            </a:rPr>
                            <a:t> </a:t>
                          </a:r>
                          <a:endParaRPr lang="sk-SK" sz="1100" kern="15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8323" t="-1103636" r="-219565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23301" t="-1103636" r="-128803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19444" t="-1103636" r="-84259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500552" t="-1103636" r="-552" b="-1272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2701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Results and discussion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GB" sz="2400" dirty="0" smtClean="0"/>
                  <a:t>Error calculation to meters </a:t>
                </a:r>
                <a:r>
                  <a:rPr lang="en-GB" sz="2400" dirty="0" smtClean="0"/>
                  <a:t>– </a:t>
                </a:r>
                <a:r>
                  <a:rPr lang="en-GB" sz="2400" dirty="0" smtClean="0"/>
                  <a:t>Earth with aver</a:t>
                </a:r>
                <a:r>
                  <a:rPr lang="sk-SK" sz="2400" dirty="0" smtClean="0"/>
                  <a:t>a</a:t>
                </a:r>
                <a:r>
                  <a:rPr lang="en-GB" sz="2400" dirty="0" err="1" smtClean="0"/>
                  <a:t>ge</a:t>
                </a:r>
                <a:r>
                  <a:rPr lang="en-GB" sz="2400" dirty="0" smtClean="0"/>
                  <a:t> radius 6367 </a:t>
                </a:r>
                <a:r>
                  <a:rPr lang="en-GB" sz="2400" dirty="0" smtClean="0"/>
                  <a:t>km: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1800" i="1">
                          <a:latin typeface="Cambria Math"/>
                        </a:rPr>
                        <m:t>𝑠</m:t>
                      </m:r>
                      <m:r>
                        <a:rPr lang="sk-SK" sz="1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k-SK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k-SK" sz="1800" i="1">
                              <a:latin typeface="Cambria Math"/>
                            </a:rPr>
                            <m:t>2∗</m:t>
                          </m:r>
                          <m:r>
                            <a:rPr lang="sk-SK" sz="1800" i="1">
                              <a:latin typeface="Cambria Math"/>
                            </a:rPr>
                            <m:t>𝜋</m:t>
                          </m:r>
                          <m:r>
                            <a:rPr lang="sk-SK" sz="1800" i="1">
                              <a:latin typeface="Cambria Math"/>
                            </a:rPr>
                            <m:t>∗</m:t>
                          </m:r>
                          <m:r>
                            <a:rPr lang="sk-SK" sz="1800" i="1">
                              <a:latin typeface="Cambria Math"/>
                            </a:rPr>
                            <m:t>𝑟</m:t>
                          </m:r>
                          <m:r>
                            <a:rPr lang="sk-SK" sz="1800" i="1">
                              <a:latin typeface="Cambria Math"/>
                            </a:rPr>
                            <m:t>∗ </m:t>
                          </m:r>
                          <m:r>
                            <a:rPr lang="sk-SK" sz="1800" i="1">
                              <a:latin typeface="Cambria Math"/>
                            </a:rPr>
                            <m:t>𝛼</m:t>
                          </m:r>
                          <m:r>
                            <a:rPr lang="sk-SK" sz="1800" i="1">
                              <a:latin typeface="Cambria Math"/>
                            </a:rPr>
                            <m:t>°</m:t>
                          </m:r>
                        </m:num>
                        <m:den>
                          <m:r>
                            <a:rPr lang="sk-SK" sz="1800" i="1">
                              <a:latin typeface="Cambria Math"/>
                            </a:rPr>
                            <m:t>360°</m:t>
                          </m:r>
                        </m:den>
                      </m:f>
                    </m:oMath>
                  </m:oMathPara>
                </a14:m>
                <a:endParaRPr lang="sk-SK" sz="1800" dirty="0"/>
              </a:p>
              <a:p>
                <a:r>
                  <a:rPr lang="en-GB" sz="2400" dirty="0" smtClean="0"/>
                  <a:t>Interior</a:t>
                </a:r>
                <a:r>
                  <a:rPr lang="sk-SK" sz="2400" dirty="0" smtClean="0"/>
                  <a:t>:</a:t>
                </a:r>
                <a:endParaRPr lang="sk-SK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𝜑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k-SK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k-SK" sz="1800" i="1">
                              <a:latin typeface="Cambria Math"/>
                            </a:rPr>
                            <m:t>2∗</m:t>
                          </m:r>
                          <m:r>
                            <a:rPr lang="sk-SK" sz="1800" i="1">
                              <a:latin typeface="Cambria Math"/>
                            </a:rPr>
                            <m:t>𝜋</m:t>
                          </m:r>
                          <m:r>
                            <a:rPr lang="sk-SK" sz="1800" i="1">
                              <a:latin typeface="Cambria Math"/>
                            </a:rPr>
                            <m:t>∗</m:t>
                          </m:r>
                          <m:r>
                            <a:rPr lang="sk-SK" sz="1800" i="1">
                              <a:latin typeface="Cambria Math"/>
                            </a:rPr>
                            <m:t>𝑟</m:t>
                          </m:r>
                          <m:r>
                            <a:rPr lang="sk-SK" sz="1800" i="1">
                              <a:latin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sk-SK" sz="1800">
                              <a:latin typeface="Cambria Math"/>
                            </a:rPr>
                            <m:t>Δ</m:t>
                          </m:r>
                          <m:acc>
                            <m:accPr>
                              <m:chr m:val="̅"/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𝜑</m:t>
                              </m:r>
                            </m:e>
                          </m:acc>
                        </m:num>
                        <m:den>
                          <m:r>
                            <a:rPr lang="sk-SK" sz="1800" i="1">
                              <a:latin typeface="Cambria Math"/>
                            </a:rPr>
                            <m:t>360°</m:t>
                          </m:r>
                        </m:den>
                      </m:f>
                      <m:r>
                        <a:rPr lang="sk-SK" sz="1800" i="1">
                          <a:latin typeface="Cambria Math"/>
                        </a:rPr>
                        <m:t>=27,78 </m:t>
                      </m:r>
                      <m:r>
                        <a:rPr lang="sk-SK" sz="18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sk-SK" sz="2400" dirty="0" smtClean="0"/>
              </a:p>
              <a:p>
                <a:pPr marL="0" indent="0" algn="ctr">
                  <a:buNone/>
                </a:pPr>
                <a:endParaRPr lang="sk-SK" sz="1800" i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𝜆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k-SK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k-SK" sz="1800" i="1">
                              <a:latin typeface="Cambria Math"/>
                            </a:rPr>
                            <m:t>2∗</m:t>
                          </m:r>
                          <m:r>
                            <a:rPr lang="sk-SK" sz="1800" i="1">
                              <a:latin typeface="Cambria Math"/>
                            </a:rPr>
                            <m:t>𝜋</m:t>
                          </m:r>
                          <m:r>
                            <a:rPr lang="sk-SK" sz="1800" i="1">
                              <a:latin typeface="Cambria Math"/>
                            </a:rPr>
                            <m:t>∗</m:t>
                          </m:r>
                          <m:r>
                            <a:rPr lang="sk-SK" sz="1800" i="1">
                              <a:latin typeface="Cambria Math"/>
                            </a:rPr>
                            <m:t>𝑟</m:t>
                          </m:r>
                          <m:r>
                            <a:rPr lang="sk-SK" sz="1800" i="1">
                              <a:latin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sk-SK" sz="1800">
                              <a:latin typeface="Cambria Math"/>
                            </a:rPr>
                            <m:t>Δ</m:t>
                          </m:r>
                          <m:acc>
                            <m:accPr>
                              <m:chr m:val="̅"/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𝜆</m:t>
                              </m:r>
                            </m:e>
                          </m:acc>
                        </m:num>
                        <m:den>
                          <m:r>
                            <a:rPr lang="sk-SK" sz="1800" i="1">
                              <a:latin typeface="Cambria Math"/>
                            </a:rPr>
                            <m:t>360°</m:t>
                          </m:r>
                        </m:den>
                      </m:f>
                      <m:r>
                        <a:rPr lang="sk-SK" sz="1800" i="1">
                          <a:latin typeface="Cambria Math"/>
                        </a:rPr>
                        <m:t>=29,63 </m:t>
                      </m:r>
                      <m:r>
                        <a:rPr lang="sk-SK" sz="18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sk-SK" sz="2400" dirty="0"/>
              </a:p>
              <a:p>
                <a:r>
                  <a:rPr lang="en-GB" sz="2400" dirty="0" smtClean="0"/>
                  <a:t>Exterior</a:t>
                </a:r>
                <a:r>
                  <a:rPr lang="sk-SK" sz="2400" dirty="0" smtClean="0"/>
                  <a:t>:</a:t>
                </a:r>
                <a:endParaRPr lang="sk-SK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9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9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sk-SK" sz="1900" i="1">
                              <a:latin typeface="Cambria Math"/>
                            </a:rPr>
                            <m:t>𝜑</m:t>
                          </m:r>
                        </m:sub>
                      </m:sSub>
                      <m:r>
                        <a:rPr lang="sk-SK" sz="19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k-SK" sz="19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k-SK" sz="1900" i="1">
                              <a:latin typeface="Cambria Math"/>
                            </a:rPr>
                            <m:t>2∗</m:t>
                          </m:r>
                          <m:r>
                            <a:rPr lang="sk-SK" sz="1900" i="1">
                              <a:latin typeface="Cambria Math"/>
                            </a:rPr>
                            <m:t>𝜋</m:t>
                          </m:r>
                          <m:r>
                            <a:rPr lang="sk-SK" sz="1900" i="1">
                              <a:latin typeface="Cambria Math"/>
                            </a:rPr>
                            <m:t>∗</m:t>
                          </m:r>
                          <m:r>
                            <a:rPr lang="sk-SK" sz="1900" i="1">
                              <a:latin typeface="Cambria Math"/>
                            </a:rPr>
                            <m:t>𝑟</m:t>
                          </m:r>
                          <m:r>
                            <a:rPr lang="sk-SK" sz="1900" i="1">
                              <a:latin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sk-SK" sz="1900">
                              <a:latin typeface="Cambria Math"/>
                            </a:rPr>
                            <m:t>Δ</m:t>
                          </m:r>
                          <m:acc>
                            <m:accPr>
                              <m:chr m:val="̅"/>
                              <m:ctrlPr>
                                <a:rPr lang="sk-SK" sz="19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sk-SK" sz="1900" i="1">
                                  <a:latin typeface="Cambria Math"/>
                                </a:rPr>
                                <m:t>𝜑</m:t>
                              </m:r>
                            </m:e>
                          </m:acc>
                        </m:num>
                        <m:den>
                          <m:r>
                            <a:rPr lang="sk-SK" sz="1900" i="1">
                              <a:latin typeface="Cambria Math"/>
                            </a:rPr>
                            <m:t>360°</m:t>
                          </m:r>
                        </m:den>
                      </m:f>
                      <m:r>
                        <a:rPr lang="sk-SK" sz="1900" i="1">
                          <a:latin typeface="Cambria Math"/>
                        </a:rPr>
                        <m:t>=3,07 </m:t>
                      </m:r>
                      <m:r>
                        <a:rPr lang="sk-SK" sz="19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sk-SK" sz="2400" dirty="0" smtClean="0"/>
              </a:p>
              <a:p>
                <a:pPr marL="0" indent="0" algn="ctr">
                  <a:buNone/>
                </a:pPr>
                <a:endParaRPr lang="sk-SK" sz="1900" i="1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9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9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sk-SK" sz="1900" i="1">
                              <a:latin typeface="Cambria Math"/>
                            </a:rPr>
                            <m:t>𝜆</m:t>
                          </m:r>
                        </m:sub>
                      </m:sSub>
                      <m:r>
                        <a:rPr lang="sk-SK" sz="19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k-SK" sz="19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k-SK" sz="1900" i="1">
                              <a:latin typeface="Cambria Math"/>
                            </a:rPr>
                            <m:t>2∗</m:t>
                          </m:r>
                          <m:r>
                            <a:rPr lang="sk-SK" sz="1900" i="1">
                              <a:latin typeface="Cambria Math"/>
                            </a:rPr>
                            <m:t>𝜋</m:t>
                          </m:r>
                          <m:r>
                            <a:rPr lang="sk-SK" sz="1900" i="1">
                              <a:latin typeface="Cambria Math"/>
                            </a:rPr>
                            <m:t>∗</m:t>
                          </m:r>
                          <m:r>
                            <a:rPr lang="sk-SK" sz="1900" i="1">
                              <a:latin typeface="Cambria Math"/>
                            </a:rPr>
                            <m:t>𝑟</m:t>
                          </m:r>
                          <m:r>
                            <a:rPr lang="sk-SK" sz="1900" i="1">
                              <a:latin typeface="Cambria Math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sk-SK" sz="1900">
                              <a:latin typeface="Cambria Math"/>
                            </a:rPr>
                            <m:t>Δ</m:t>
                          </m:r>
                          <m:acc>
                            <m:accPr>
                              <m:chr m:val="̅"/>
                              <m:ctrlPr>
                                <a:rPr lang="sk-SK" sz="19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sk-SK" sz="1900" i="1">
                                  <a:latin typeface="Cambria Math"/>
                                </a:rPr>
                                <m:t>𝜆</m:t>
                              </m:r>
                            </m:e>
                          </m:acc>
                        </m:num>
                        <m:den>
                          <m:r>
                            <a:rPr lang="sk-SK" sz="1900" i="1">
                              <a:latin typeface="Cambria Math"/>
                            </a:rPr>
                            <m:t>360°</m:t>
                          </m:r>
                        </m:den>
                      </m:f>
                      <m:r>
                        <a:rPr lang="sk-SK" sz="1900" i="1">
                          <a:latin typeface="Cambria Math"/>
                        </a:rPr>
                        <m:t>=4,81 </m:t>
                      </m:r>
                      <m:r>
                        <a:rPr lang="sk-SK" sz="19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sk-SK" sz="1900" dirty="0"/>
              </a:p>
              <a:p>
                <a:pPr marL="0" indent="0" algn="ctr">
                  <a:buNone/>
                </a:pPr>
                <a:endParaRPr lang="sk-SK" sz="24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29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Results and </a:t>
            </a:r>
            <a:r>
              <a:rPr lang="en-GB" sz="3200" dirty="0" smtClean="0"/>
              <a:t>discussion</a:t>
            </a:r>
            <a:r>
              <a:rPr lang="sk-SK" sz="3200" dirty="0" smtClean="0"/>
              <a:t> </a:t>
            </a:r>
            <a:r>
              <a:rPr lang="sk-SK" sz="3200" dirty="0" smtClean="0"/>
              <a:t>– </a:t>
            </a:r>
            <a:r>
              <a:rPr lang="en-GB" sz="3200" dirty="0" smtClean="0"/>
              <a:t>errors reasons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Common </a:t>
            </a:r>
            <a:r>
              <a:rPr lang="en-GB" sz="2400" dirty="0" smtClean="0"/>
              <a:t>factors :</a:t>
            </a:r>
            <a:endParaRPr lang="en-GB" sz="2400" dirty="0" smtClean="0"/>
          </a:p>
          <a:p>
            <a:pPr lvl="1"/>
            <a:r>
              <a:rPr lang="en-GB" sz="2000" dirty="0"/>
              <a:t>Signal </a:t>
            </a:r>
            <a:r>
              <a:rPr lang="en-GB" sz="2000" dirty="0" smtClean="0"/>
              <a:t>refraction</a:t>
            </a:r>
            <a:endParaRPr lang="sk-SK" sz="2000" dirty="0" smtClean="0"/>
          </a:p>
          <a:p>
            <a:pPr lvl="1"/>
            <a:r>
              <a:rPr lang="en-GB" sz="2000" dirty="0" smtClean="0"/>
              <a:t>Satellites ephemerides</a:t>
            </a:r>
          </a:p>
          <a:p>
            <a:pPr lvl="1"/>
            <a:r>
              <a:rPr lang="en-GB" sz="2000" dirty="0" smtClean="0"/>
              <a:t>System time</a:t>
            </a:r>
          </a:p>
          <a:p>
            <a:r>
              <a:rPr lang="en-GB" sz="2400" dirty="0" smtClean="0"/>
              <a:t>Different factors:</a:t>
            </a:r>
          </a:p>
          <a:p>
            <a:pPr lvl="1"/>
            <a:r>
              <a:rPr lang="en-GB" sz="2000" dirty="0" smtClean="0"/>
              <a:t>Barriers</a:t>
            </a:r>
          </a:p>
          <a:p>
            <a:pPr lvl="1"/>
            <a:r>
              <a:rPr lang="sk-SK" sz="2000" dirty="0" smtClean="0"/>
              <a:t>DOP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0143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Conclusion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High sensitivity of system to many factors</a:t>
            </a:r>
          </a:p>
          <a:p>
            <a:r>
              <a:rPr lang="en-GB" sz="2400" dirty="0" smtClean="0"/>
              <a:t>Improvement: DGPS, more satellites for better calculation</a:t>
            </a:r>
          </a:p>
          <a:p>
            <a:r>
              <a:rPr lang="en-GB" sz="2400" dirty="0" smtClean="0"/>
              <a:t>Another systems: GLONASS, Galileo, </a:t>
            </a:r>
            <a:r>
              <a:rPr lang="en-GB" sz="2400" dirty="0" err="1" smtClean="0"/>
              <a:t>BeiDou</a:t>
            </a:r>
            <a:endParaRPr lang="en-GB" sz="2400" dirty="0"/>
          </a:p>
        </p:txBody>
      </p:sp>
      <p:pic>
        <p:nvPicPr>
          <p:cNvPr id="1026" name="Picture 2" descr="F:\Družic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24276"/>
            <a:ext cx="3789418" cy="303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76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Introduction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Orientation </a:t>
            </a:r>
            <a:r>
              <a:rPr lang="sk-SK" sz="2400" dirty="0" smtClean="0"/>
              <a:t>in</a:t>
            </a:r>
            <a:r>
              <a:rPr lang="en-GB" sz="2400" dirty="0" smtClean="0"/>
              <a:t> space</a:t>
            </a:r>
          </a:p>
          <a:p>
            <a:r>
              <a:rPr lang="en-GB" sz="2400" dirty="0" smtClean="0"/>
              <a:t>Creation</a:t>
            </a:r>
            <a:r>
              <a:rPr lang="sk-SK" sz="2400" dirty="0" smtClean="0"/>
              <a:t> </a:t>
            </a:r>
            <a:r>
              <a:rPr lang="en-GB" sz="2400" dirty="0" smtClean="0"/>
              <a:t>of</a:t>
            </a:r>
            <a:r>
              <a:rPr lang="sk-SK" sz="2400" dirty="0" smtClean="0"/>
              <a:t> </a:t>
            </a:r>
            <a:r>
              <a:rPr lang="en-GB" sz="2400" dirty="0" smtClean="0"/>
              <a:t>maps</a:t>
            </a:r>
          </a:p>
          <a:p>
            <a:r>
              <a:rPr lang="en-GB" sz="2400" dirty="0" smtClean="0"/>
              <a:t>Development</a:t>
            </a:r>
            <a:r>
              <a:rPr lang="sk-SK" sz="2400" dirty="0" smtClean="0"/>
              <a:t> </a:t>
            </a:r>
            <a:r>
              <a:rPr lang="en-GB" sz="2400" dirty="0" smtClean="0"/>
              <a:t>of</a:t>
            </a:r>
            <a:r>
              <a:rPr lang="sk-SK" sz="2400" dirty="0" smtClean="0"/>
              <a:t> </a:t>
            </a:r>
            <a:r>
              <a:rPr lang="en-GB" sz="2400" dirty="0" smtClean="0"/>
              <a:t>astronaut</a:t>
            </a:r>
            <a:r>
              <a:rPr lang="sk-SK" sz="2400" dirty="0" err="1" smtClean="0"/>
              <a:t>ics</a:t>
            </a:r>
            <a:r>
              <a:rPr lang="en-GB" sz="2400" dirty="0" smtClean="0"/>
              <a:t> – artificial</a:t>
            </a:r>
            <a:r>
              <a:rPr lang="sk-SK" sz="2400" dirty="0" smtClean="0"/>
              <a:t> </a:t>
            </a:r>
            <a:r>
              <a:rPr lang="en-GB" sz="2400" dirty="0" smtClean="0"/>
              <a:t>satellites</a:t>
            </a:r>
          </a:p>
          <a:p>
            <a:r>
              <a:rPr lang="en-GB" sz="2400" dirty="0" smtClean="0"/>
              <a:t>Improvement</a:t>
            </a:r>
            <a:r>
              <a:rPr lang="sk-SK" sz="2400" dirty="0" smtClean="0"/>
              <a:t> </a:t>
            </a:r>
            <a:r>
              <a:rPr lang="en-GB" sz="2400" dirty="0" smtClean="0"/>
              <a:t>of</a:t>
            </a:r>
            <a:r>
              <a:rPr lang="sk-SK" sz="2400" dirty="0" smtClean="0"/>
              <a:t> </a:t>
            </a:r>
            <a:r>
              <a:rPr lang="en-GB" sz="2400" dirty="0" smtClean="0"/>
              <a:t>system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1345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Thesis's</a:t>
            </a:r>
            <a:r>
              <a:rPr lang="sk-SK" sz="3200" dirty="0" smtClean="0"/>
              <a:t> </a:t>
            </a:r>
            <a:r>
              <a:rPr lang="en-GB" sz="3200" dirty="0" smtClean="0"/>
              <a:t>objectives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83152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Theoretical explanation how system works</a:t>
            </a:r>
            <a:r>
              <a:rPr lang="sk-SK" sz="2400" dirty="0" smtClean="0"/>
              <a:t>, </a:t>
            </a:r>
            <a:r>
              <a:rPr lang="en-GB" sz="2400" dirty="0" smtClean="0"/>
              <a:t>what it consist of </a:t>
            </a:r>
            <a:r>
              <a:rPr lang="en-GB" sz="2400" dirty="0" smtClean="0"/>
              <a:t>and</a:t>
            </a:r>
            <a:r>
              <a:rPr lang="en-GB" sz="2400" dirty="0" smtClean="0"/>
              <a:t> what roles have its parts</a:t>
            </a:r>
            <a:r>
              <a:rPr lang="sk-SK" sz="2400" dirty="0" smtClean="0"/>
              <a:t>. </a:t>
            </a:r>
            <a:r>
              <a:rPr lang="en-GB" sz="2400" dirty="0" smtClean="0"/>
              <a:t>Designation of parameters</a:t>
            </a:r>
            <a:r>
              <a:rPr lang="sk-SK" sz="2400" dirty="0" smtClean="0"/>
              <a:t>, </a:t>
            </a:r>
            <a:r>
              <a:rPr lang="en-GB" sz="2400" dirty="0" smtClean="0"/>
              <a:t>which must be counted in measurement for accurate calculating</a:t>
            </a:r>
            <a:r>
              <a:rPr lang="sk-SK" sz="2400" dirty="0" smtClean="0"/>
              <a:t>.</a:t>
            </a:r>
            <a:endParaRPr lang="sk-SK" sz="2400" dirty="0" smtClean="0"/>
          </a:p>
          <a:p>
            <a:r>
              <a:rPr lang="en-GB" sz="2400" dirty="0" smtClean="0"/>
              <a:t>Practical measurement of latitude a</a:t>
            </a:r>
            <a:r>
              <a:rPr lang="sk-SK" sz="2400" dirty="0" smtClean="0"/>
              <a:t>n</a:t>
            </a:r>
            <a:r>
              <a:rPr lang="en-GB" sz="2400" dirty="0" smtClean="0"/>
              <a:t>d longitude</a:t>
            </a:r>
            <a:r>
              <a:rPr lang="sk-SK" sz="2400" dirty="0" smtClean="0"/>
              <a:t>, </a:t>
            </a:r>
            <a:r>
              <a:rPr lang="en-GB" sz="2400" dirty="0" smtClean="0"/>
              <a:t>focusing </a:t>
            </a:r>
            <a:r>
              <a:rPr lang="en-GB" sz="2400" dirty="0" smtClean="0"/>
              <a:t>on </a:t>
            </a:r>
            <a:r>
              <a:rPr lang="en-GB" sz="2400" dirty="0" smtClean="0"/>
              <a:t>accuracy of the system – how big error the system causes</a:t>
            </a:r>
            <a:r>
              <a:rPr lang="sk-SK" sz="2400" dirty="0" smtClean="0"/>
              <a:t>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04553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Structure – space</a:t>
            </a:r>
            <a:r>
              <a:rPr lang="sk-SK" sz="3200" dirty="0" smtClean="0"/>
              <a:t> </a:t>
            </a:r>
            <a:r>
              <a:rPr lang="en-GB" sz="3200" dirty="0" smtClean="0"/>
              <a:t>part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24 satellites, 6 orbits</a:t>
            </a:r>
          </a:p>
          <a:p>
            <a:r>
              <a:rPr lang="en-GB" sz="2400" dirty="0" smtClean="0"/>
              <a:t>Inclination from equatorial plane 55°</a:t>
            </a:r>
          </a:p>
          <a:p>
            <a:r>
              <a:rPr lang="en-GB" sz="2400" dirty="0" smtClean="0"/>
              <a:t>Separated b</a:t>
            </a:r>
            <a:r>
              <a:rPr lang="sk-SK" sz="2400" dirty="0" smtClean="0"/>
              <a:t>y </a:t>
            </a:r>
            <a:r>
              <a:rPr lang="en-GB" sz="2400" dirty="0" smtClean="0"/>
              <a:t>60°</a:t>
            </a:r>
            <a:r>
              <a:rPr lang="sk-SK" sz="2400" dirty="0" smtClean="0"/>
              <a:t> </a:t>
            </a:r>
            <a:r>
              <a:rPr lang="en-GB" sz="2400" dirty="0" smtClean="0"/>
              <a:t>right ascension of the accenting node</a:t>
            </a:r>
          </a:p>
          <a:p>
            <a:r>
              <a:rPr lang="en-GB" sz="2400" dirty="0" smtClean="0"/>
              <a:t>Average orbital level 20 200 km above Earth</a:t>
            </a:r>
          </a:p>
          <a:p>
            <a:r>
              <a:rPr lang="en-GB" sz="2400" dirty="0" smtClean="0"/>
              <a:t>Period 11 h 58 min</a:t>
            </a:r>
          </a:p>
          <a:p>
            <a:r>
              <a:rPr lang="en-GB" sz="2400" dirty="0" smtClean="0"/>
              <a:t>Orbital speed</a:t>
            </a:r>
            <a:r>
              <a:rPr lang="sk-SK" sz="2400" dirty="0" smtClean="0"/>
              <a:t> </a:t>
            </a:r>
            <a:r>
              <a:rPr lang="en-GB" sz="2400" dirty="0" smtClean="0"/>
              <a:t>3,8 km/s</a:t>
            </a:r>
          </a:p>
          <a:p>
            <a:r>
              <a:rPr lang="en-GB" sz="2400" dirty="0" smtClean="0"/>
              <a:t>Role:</a:t>
            </a:r>
          </a:p>
          <a:p>
            <a:pPr lvl="1"/>
            <a:r>
              <a:rPr lang="en-GB" sz="2000" dirty="0" smtClean="0"/>
              <a:t>Communication</a:t>
            </a:r>
            <a:r>
              <a:rPr lang="sk-SK" sz="2000" dirty="0" smtClean="0"/>
              <a:t> </a:t>
            </a:r>
            <a:r>
              <a:rPr lang="en-GB" sz="2000" dirty="0" smtClean="0"/>
              <a:t>with </a:t>
            </a:r>
            <a:r>
              <a:rPr lang="en-GB" sz="2000" dirty="0" smtClean="0"/>
              <a:t>headquarters and user part</a:t>
            </a:r>
          </a:p>
          <a:p>
            <a:pPr lvl="1"/>
            <a:r>
              <a:rPr lang="en-GB" sz="2000" dirty="0" smtClean="0"/>
              <a:t>Detection of start of ballistic rockets</a:t>
            </a:r>
            <a:r>
              <a:rPr lang="sk-SK" sz="2000" dirty="0" smtClean="0"/>
              <a:t> (</a:t>
            </a:r>
            <a:r>
              <a:rPr lang="en-GB" sz="2000" dirty="0" smtClean="0"/>
              <a:t>since block IIR</a:t>
            </a:r>
            <a:r>
              <a:rPr lang="sk-SK" sz="2000" dirty="0" smtClean="0"/>
              <a:t>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11408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Structure</a:t>
            </a:r>
            <a:r>
              <a:rPr lang="sk-SK" sz="3200" dirty="0" smtClean="0"/>
              <a:t> </a:t>
            </a:r>
            <a:r>
              <a:rPr lang="sk-SK" sz="3200" dirty="0" smtClean="0"/>
              <a:t>– </a:t>
            </a:r>
            <a:r>
              <a:rPr lang="en-GB" sz="3200" dirty="0" smtClean="0"/>
              <a:t>control</a:t>
            </a:r>
            <a:r>
              <a:rPr lang="sk-SK" sz="3200" dirty="0" smtClean="0"/>
              <a:t> part</a:t>
            </a:r>
            <a:endParaRPr lang="sk-SK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Land stations:</a:t>
            </a:r>
          </a:p>
          <a:p>
            <a:pPr lvl="1"/>
            <a:r>
              <a:rPr lang="en-GB" sz="2000" dirty="0" smtClean="0"/>
              <a:t>MCS – Master Control Station, Rocky mountains military base Falcon </a:t>
            </a:r>
            <a:r>
              <a:rPr lang="en-GB" sz="2000" dirty="0" smtClean="0"/>
              <a:t>in</a:t>
            </a:r>
            <a:r>
              <a:rPr lang="en-GB" sz="2000" dirty="0" smtClean="0"/>
              <a:t> Colorado USA, communication with other stations</a:t>
            </a:r>
          </a:p>
          <a:p>
            <a:pPr lvl="1"/>
            <a:r>
              <a:rPr lang="en-GB" sz="2000" dirty="0" smtClean="0"/>
              <a:t>Command </a:t>
            </a:r>
            <a:r>
              <a:rPr lang="en-GB" sz="2000" dirty="0" smtClean="0"/>
              <a:t>and </a:t>
            </a:r>
            <a:r>
              <a:rPr lang="sk-SK" sz="2000" smtClean="0"/>
              <a:t>monitor </a:t>
            </a:r>
            <a:r>
              <a:rPr lang="en-GB" sz="2000" smtClean="0"/>
              <a:t>stations </a:t>
            </a:r>
            <a:r>
              <a:rPr lang="sk-SK" sz="2000" dirty="0" smtClean="0"/>
              <a:t>– </a:t>
            </a:r>
            <a:r>
              <a:rPr lang="en-GB" sz="2000" dirty="0"/>
              <a:t>communication with</a:t>
            </a:r>
            <a:r>
              <a:rPr lang="sk-SK" sz="2000" dirty="0" smtClean="0"/>
              <a:t> </a:t>
            </a:r>
            <a:r>
              <a:rPr lang="en-GB" sz="2000" dirty="0" smtClean="0"/>
              <a:t>satellites</a:t>
            </a:r>
            <a:endParaRPr lang="en-GB" sz="2000" dirty="0"/>
          </a:p>
        </p:txBody>
      </p:sp>
      <p:pic>
        <p:nvPicPr>
          <p:cNvPr id="4" name="Obrázok 3" descr="Stanic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424" y="3356992"/>
            <a:ext cx="5796903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10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Structure</a:t>
            </a:r>
            <a:r>
              <a:rPr lang="sk-SK" sz="3200" dirty="0" smtClean="0"/>
              <a:t> </a:t>
            </a:r>
            <a:r>
              <a:rPr lang="sk-SK" sz="3200" dirty="0" smtClean="0"/>
              <a:t>– </a:t>
            </a:r>
            <a:r>
              <a:rPr lang="en-GB" sz="3200" dirty="0" smtClean="0"/>
              <a:t>user</a:t>
            </a:r>
            <a:r>
              <a:rPr lang="sk-SK" sz="3200" dirty="0" smtClean="0"/>
              <a:t> </a:t>
            </a:r>
            <a:r>
              <a:rPr lang="en-GB" sz="3200" dirty="0" smtClean="0"/>
              <a:t>part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</a:t>
            </a:r>
            <a:r>
              <a:rPr lang="en-GB" sz="2400" dirty="0" smtClean="0"/>
              <a:t>sers‘ receivers (mobile, tablet ...)</a:t>
            </a:r>
          </a:p>
          <a:p>
            <a:r>
              <a:rPr lang="en-GB" sz="2400" dirty="0" smtClean="0"/>
              <a:t>Role – latitude, longitude, altitude and speed calculation</a:t>
            </a:r>
          </a:p>
          <a:p>
            <a:r>
              <a:rPr lang="en-GB" sz="2400" dirty="0" smtClean="0"/>
              <a:t>u</a:t>
            </a:r>
            <a:r>
              <a:rPr lang="en-GB" sz="2400" dirty="0" smtClean="0"/>
              <a:t>sers‘ groups:</a:t>
            </a:r>
          </a:p>
          <a:p>
            <a:pPr lvl="1"/>
            <a:r>
              <a:rPr lang="en-GB" sz="2000" dirty="0" smtClean="0"/>
              <a:t>Authorised – USA army, service PPS, P(Y) code, special</a:t>
            </a:r>
            <a:r>
              <a:rPr lang="sk-SK" sz="2000" dirty="0" smtClean="0"/>
              <a:t> </a:t>
            </a:r>
            <a:r>
              <a:rPr lang="en-GB" sz="2000" dirty="0" smtClean="0"/>
              <a:t>receivers</a:t>
            </a:r>
          </a:p>
          <a:p>
            <a:pPr lvl="1"/>
            <a:r>
              <a:rPr lang="en-GB" sz="2000" dirty="0" smtClean="0"/>
              <a:t>Other – civilian sector, </a:t>
            </a:r>
            <a:r>
              <a:rPr lang="en-GB" sz="2000" dirty="0" smtClean="0"/>
              <a:t>service SPS</a:t>
            </a:r>
            <a:r>
              <a:rPr lang="en-GB" sz="2000" dirty="0" smtClean="0"/>
              <a:t>, C/A code, classic</a:t>
            </a:r>
            <a:r>
              <a:rPr lang="sk-SK" sz="2000" dirty="0" smtClean="0"/>
              <a:t> </a:t>
            </a:r>
            <a:r>
              <a:rPr lang="en-GB" sz="2000" dirty="0" smtClean="0"/>
              <a:t>receivers</a:t>
            </a:r>
          </a:p>
          <a:p>
            <a:r>
              <a:rPr lang="en-GB" sz="2400" dirty="0" smtClean="0"/>
              <a:t>Receivers according to number of channels</a:t>
            </a:r>
            <a:r>
              <a:rPr lang="en-GB" sz="2400" dirty="0" smtClean="0"/>
              <a:t>:</a:t>
            </a:r>
          </a:p>
          <a:p>
            <a:pPr lvl="1"/>
            <a:r>
              <a:rPr lang="en-GB" sz="2000" dirty="0" smtClean="0"/>
              <a:t>Single-channel – 1 channel, signal receiving </a:t>
            </a:r>
            <a:r>
              <a:rPr lang="en-GB" sz="2000" dirty="0" smtClean="0"/>
              <a:t>o</a:t>
            </a:r>
            <a:r>
              <a:rPr lang="en-GB" sz="2000" dirty="0" smtClean="0"/>
              <a:t>nly from 1 satellite at once</a:t>
            </a:r>
            <a:r>
              <a:rPr lang="sk-SK" sz="2000" dirty="0" smtClean="0"/>
              <a:t>, </a:t>
            </a:r>
            <a:r>
              <a:rPr lang="en-GB" sz="2000" dirty="0" smtClean="0"/>
              <a:t>channel switching when wants to receive</a:t>
            </a:r>
            <a:r>
              <a:rPr lang="sk-SK" sz="2000" dirty="0" smtClean="0"/>
              <a:t> </a:t>
            </a:r>
            <a:r>
              <a:rPr lang="en-GB" sz="2000" dirty="0" smtClean="0"/>
              <a:t>from another satellite</a:t>
            </a:r>
          </a:p>
          <a:p>
            <a:pPr lvl="1"/>
            <a:r>
              <a:rPr lang="en-GB" sz="2000" dirty="0" smtClean="0"/>
              <a:t>Multi-channel – more channels</a:t>
            </a:r>
            <a:r>
              <a:rPr lang="sk-SK" sz="2000" dirty="0" smtClean="0"/>
              <a:t>, </a:t>
            </a:r>
            <a:r>
              <a:rPr lang="en-GB" sz="2000" dirty="0"/>
              <a:t>signal receiving </a:t>
            </a:r>
            <a:r>
              <a:rPr lang="en-GB" sz="2000" dirty="0" smtClean="0"/>
              <a:t>from </a:t>
            </a:r>
            <a:r>
              <a:rPr lang="sk-SK" sz="2000" dirty="0" smtClean="0"/>
              <a:t>more</a:t>
            </a:r>
            <a:r>
              <a:rPr lang="en-GB" sz="2000" dirty="0" smtClean="0"/>
              <a:t> satellite</a:t>
            </a:r>
            <a:r>
              <a:rPr lang="sk-SK" sz="2000" dirty="0" smtClean="0"/>
              <a:t>s</a:t>
            </a:r>
            <a:r>
              <a:rPr lang="en-GB" sz="2000" dirty="0" smtClean="0"/>
              <a:t> </a:t>
            </a:r>
            <a:r>
              <a:rPr lang="en-GB" sz="2000" dirty="0"/>
              <a:t>at </a:t>
            </a:r>
            <a:r>
              <a:rPr lang="en-GB" sz="2000" dirty="0" smtClean="0"/>
              <a:t>once</a:t>
            </a:r>
            <a:r>
              <a:rPr lang="sk-SK" sz="2000" dirty="0" smtClean="0"/>
              <a:t>, </a:t>
            </a:r>
            <a:r>
              <a:rPr lang="en-GB" sz="2000" dirty="0" smtClean="0"/>
              <a:t>more accurate calculating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23457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Position determining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Ellipsoid a reference</a:t>
            </a:r>
            <a:r>
              <a:rPr lang="sk-SK" sz="2400" dirty="0" smtClean="0"/>
              <a:t> </a:t>
            </a:r>
            <a:r>
              <a:rPr lang="en-GB" sz="2400" dirty="0" smtClean="0"/>
              <a:t>system WGS 84</a:t>
            </a:r>
          </a:p>
          <a:p>
            <a:r>
              <a:rPr lang="en-GB" sz="2400" dirty="0" smtClean="0"/>
              <a:t>Cartesian co-ordinate system</a:t>
            </a:r>
          </a:p>
          <a:p>
            <a:r>
              <a:rPr lang="en-GB" sz="2400" dirty="0" smtClean="0"/>
              <a:t>Method of </a:t>
            </a:r>
            <a:r>
              <a:rPr lang="en-GB" sz="2400" dirty="0" smtClean="0"/>
              <a:t>d</a:t>
            </a:r>
            <a:r>
              <a:rPr lang="en-GB" sz="2400" dirty="0" smtClean="0"/>
              <a:t>istance measurement</a:t>
            </a:r>
            <a:r>
              <a:rPr lang="sk-SK" sz="2400" dirty="0" smtClean="0"/>
              <a:t> </a:t>
            </a:r>
            <a:r>
              <a:rPr lang="en-GB" sz="2400" dirty="0" smtClean="0"/>
              <a:t>(finding of point of intersection of spherical surfaces)</a:t>
            </a:r>
            <a:endParaRPr lang="en-GB" sz="2400" dirty="0"/>
          </a:p>
        </p:txBody>
      </p:sp>
      <p:pic>
        <p:nvPicPr>
          <p:cNvPr id="4" name="Obrázok 2" descr="GPS-Trilateratio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8" r="16818"/>
          <a:stretch/>
        </p:blipFill>
        <p:spPr bwMode="auto">
          <a:xfrm>
            <a:off x="2819371" y="3356992"/>
            <a:ext cx="3048773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2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Position determining</a:t>
            </a:r>
            <a:endParaRPr lang="sk-SK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Relativistic effects of satellites' clock – general and special relativistic theory</a:t>
            </a:r>
            <a:r>
              <a:rPr lang="sk-SK" sz="2400" dirty="0" smtClean="0"/>
              <a:t>, </a:t>
            </a:r>
            <a:r>
              <a:rPr lang="en-GB" sz="2400" dirty="0" smtClean="0"/>
              <a:t>clocks</a:t>
            </a:r>
            <a:r>
              <a:rPr lang="sk-SK" sz="2400" dirty="0" smtClean="0"/>
              <a:t> </a:t>
            </a:r>
            <a:r>
              <a:rPr lang="en-GB" sz="2400" dirty="0" smtClean="0"/>
              <a:t>setting at earthly time</a:t>
            </a:r>
          </a:p>
          <a:p>
            <a:r>
              <a:rPr lang="en-GB" sz="2400" dirty="0" smtClean="0"/>
              <a:t>Signal </a:t>
            </a:r>
            <a:r>
              <a:rPr lang="en-GB" sz="2400" dirty="0" smtClean="0"/>
              <a:t>r</a:t>
            </a:r>
            <a:r>
              <a:rPr lang="en-GB" sz="2400" dirty="0" smtClean="0"/>
              <a:t>efraction</a:t>
            </a:r>
            <a:r>
              <a:rPr lang="sk-SK" sz="2400" dirty="0" smtClean="0"/>
              <a:t> – </a:t>
            </a:r>
            <a:r>
              <a:rPr lang="en-GB" sz="2400" dirty="0" smtClean="0"/>
              <a:t>charged particles in ionosphere cause signal</a:t>
            </a:r>
            <a:r>
              <a:rPr lang="sk-SK" sz="2400" dirty="0" smtClean="0"/>
              <a:t> </a:t>
            </a:r>
            <a:r>
              <a:rPr lang="en-GB" sz="2400" dirty="0" smtClean="0"/>
              <a:t>refraction</a:t>
            </a:r>
            <a:r>
              <a:rPr lang="sk-SK" sz="2400" dirty="0" smtClean="0"/>
              <a:t>, </a:t>
            </a:r>
            <a:r>
              <a:rPr lang="en-GB" sz="2400" dirty="0" smtClean="0"/>
              <a:t>in troposphere has affluence weather</a:t>
            </a:r>
          </a:p>
          <a:p>
            <a:r>
              <a:rPr lang="en-GB" sz="2400" dirty="0" smtClean="0"/>
              <a:t>Barrier – reflected signal or lack of it, can causes also noise</a:t>
            </a:r>
          </a:p>
          <a:p>
            <a:r>
              <a:rPr lang="en-GB" sz="2400" dirty="0" smtClean="0"/>
              <a:t>DOP – Dilution of Precision</a:t>
            </a:r>
            <a:r>
              <a:rPr lang="en-GB" sz="2400" dirty="0" smtClean="0"/>
              <a:t>,</a:t>
            </a:r>
            <a:r>
              <a:rPr lang="en-GB" sz="2400" dirty="0" smtClean="0"/>
              <a:t> satellites distribution</a:t>
            </a:r>
          </a:p>
          <a:p>
            <a:r>
              <a:rPr lang="en-GB" sz="2400" dirty="0" smtClean="0"/>
              <a:t>Movements – Earth rotation, GPS receivers and satellites movements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7667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Position determining</a:t>
            </a:r>
            <a:endParaRPr lang="sk-SK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sz="2400" dirty="0" smtClean="0"/>
                  <a:t>Distance of 2 points in space:</a:t>
                </a:r>
                <a:endParaRPr lang="en-GB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k-SK" sz="18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k-SK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k-SK" sz="1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sk-SK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sk-SK" sz="1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sk-SK" sz="1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k-SK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k-SK" sz="1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sk-SK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sk-SK" sz="1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sk-SK" sz="1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𝑧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k-SK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k-SK" sz="1800" i="1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sk-SK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sk-SK" sz="1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sk-SK" sz="1600" dirty="0" smtClean="0"/>
              </a:p>
              <a:p>
                <a:r>
                  <a:rPr lang="en-GB" sz="2400" dirty="0" smtClean="0"/>
                  <a:t>Satellite sends navigation message in time </a:t>
                </a:r>
                <a:r>
                  <a:rPr lang="en-GB" sz="2400" dirty="0" err="1" smtClean="0"/>
                  <a:t>t</a:t>
                </a:r>
                <a:r>
                  <a:rPr lang="en-GB" sz="2400" baseline="-25000" dirty="0" err="1" smtClean="0"/>
                  <a:t>i</a:t>
                </a:r>
                <a:r>
                  <a:rPr lang="en-GB" sz="2400" dirty="0" smtClean="0"/>
                  <a:t> and receiver receive it in time </a:t>
                </a:r>
                <a:r>
                  <a:rPr lang="en-GB" sz="2400" dirty="0" err="1" smtClean="0"/>
                  <a:t>t</a:t>
                </a:r>
                <a:r>
                  <a:rPr lang="en-GB" sz="2400" baseline="-25000" dirty="0" err="1" smtClean="0"/>
                  <a:t>p</a:t>
                </a:r>
                <a:r>
                  <a:rPr lang="en-GB" sz="24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=</m:t>
                      </m:r>
                      <m:r>
                        <a:rPr lang="sk-SK" sz="1800" i="1">
                          <a:latin typeface="Cambria Math"/>
                        </a:rPr>
                        <m:t>𝑐</m:t>
                      </m:r>
                      <m:r>
                        <a:rPr lang="sk-SK" sz="1800" i="1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sk-SK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sk-SK" sz="18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sk-SK" sz="18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sk-SK" sz="18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sk-SK" sz="1800" i="1">
                          <a:latin typeface="Cambria Math"/>
                        </a:rPr>
                        <m:t>=</m:t>
                      </m:r>
                      <m:r>
                        <a:rPr lang="sk-SK" sz="1800" i="1">
                          <a:latin typeface="Cambria Math"/>
                        </a:rPr>
                        <m:t>𝑐</m:t>
                      </m:r>
                      <m:r>
                        <a:rPr lang="sk-SK" sz="1800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sk-SK" sz="2800" dirty="0"/>
              </a:p>
              <a:p>
                <a:r>
                  <a:rPr lang="en-GB" sz="2400" dirty="0" smtClean="0"/>
                  <a:t>Receiver and transmitter movements</a:t>
                </a:r>
                <a:r>
                  <a:rPr lang="en-GB" sz="2400" dirty="0" smtClean="0"/>
                  <a:t>:</a:t>
                </a:r>
                <a:endParaRPr lang="en-GB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1800" i="1">
                          <a:latin typeface="Cambria Math"/>
                        </a:rPr>
                        <m:t>𝑏</m:t>
                      </m:r>
                      <m:r>
                        <a:rPr lang="sk-SK" sz="1800" i="1">
                          <a:latin typeface="Cambria Math"/>
                        </a:rPr>
                        <m:t>=</m:t>
                      </m:r>
                      <m:r>
                        <a:rPr lang="sk-SK" sz="1800" i="1">
                          <a:latin typeface="Cambria Math"/>
                        </a:rPr>
                        <m:t>𝑐</m:t>
                      </m:r>
                      <m:r>
                        <a:rPr lang="sk-SK" sz="1800" i="1">
                          <a:latin typeface="Cambria Math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sk-SK" sz="1800">
                          <a:latin typeface="Cambria Math"/>
                        </a:rPr>
                        <m:t>Δ</m:t>
                      </m:r>
                      <m:r>
                        <a:rPr lang="sk-SK" sz="18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k-SK" sz="1800" dirty="0"/>
              </a:p>
              <a:p>
                <a:r>
                  <a:rPr lang="en-GB" sz="2400" dirty="0" smtClean="0"/>
                  <a:t>Real distance:</a:t>
                </a:r>
                <a:endParaRPr lang="en-GB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−</m:t>
                      </m:r>
                      <m:r>
                        <a:rPr lang="sk-SK" sz="1800" i="1">
                          <a:latin typeface="Cambria Math"/>
                        </a:rPr>
                        <m:t>𝑏</m:t>
                      </m:r>
                      <m:r>
                        <a:rPr lang="sk-SK" sz="1800" i="1">
                          <a:latin typeface="Cambria Math"/>
                        </a:rPr>
                        <m:t>=</m:t>
                      </m:r>
                      <m:r>
                        <a:rPr lang="sk-SK" sz="1800" i="1">
                          <a:latin typeface="Cambria Math"/>
                        </a:rPr>
                        <m:t>𝑐</m:t>
                      </m:r>
                      <m:r>
                        <a:rPr lang="sk-SK" sz="1800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−</m:t>
                      </m:r>
                      <m:r>
                        <a:rPr lang="sk-SK" sz="1800" i="1">
                          <a:latin typeface="Cambria Math"/>
                        </a:rPr>
                        <m:t>𝑐</m:t>
                      </m:r>
                      <m:r>
                        <a:rPr lang="sk-SK" sz="1800" i="1">
                          <a:latin typeface="Cambria Math"/>
                        </a:rPr>
                        <m:t>∗ </m:t>
                      </m:r>
                      <m:r>
                        <m:rPr>
                          <m:sty m:val="p"/>
                        </m:rPr>
                        <a:rPr lang="sk-SK" sz="1800">
                          <a:latin typeface="Cambria Math"/>
                        </a:rPr>
                        <m:t>Δ</m:t>
                      </m:r>
                      <m:r>
                        <a:rPr lang="sk-SK" sz="1800" i="1">
                          <a:latin typeface="Cambria Math"/>
                        </a:rPr>
                        <m:t>𝑡</m:t>
                      </m:r>
                      <m:r>
                        <a:rPr lang="sk-SK" sz="1800" i="1">
                          <a:latin typeface="Cambria Math"/>
                        </a:rPr>
                        <m:t>=</m:t>
                      </m:r>
                      <m:r>
                        <a:rPr lang="sk-SK" sz="1800" i="1">
                          <a:latin typeface="Cambria Math"/>
                        </a:rPr>
                        <m:t>𝑐</m:t>
                      </m:r>
                      <m:r>
                        <a:rPr lang="sk-SK" sz="1800" i="1">
                          <a:latin typeface="Cambria Math"/>
                        </a:rPr>
                        <m:t>∗(</m:t>
                      </m:r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− </m:t>
                      </m:r>
                      <m:r>
                        <m:rPr>
                          <m:sty m:val="p"/>
                        </m:rPr>
                        <a:rPr lang="sk-SK" sz="1800">
                          <a:latin typeface="Cambria Math"/>
                        </a:rPr>
                        <m:t>Δ</m:t>
                      </m:r>
                      <m:r>
                        <a:rPr lang="sk-SK" sz="1800" i="1">
                          <a:latin typeface="Cambria Math"/>
                        </a:rPr>
                        <m:t>𝑡</m:t>
                      </m:r>
                      <m:r>
                        <a:rPr lang="sk-SK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sk-SK" sz="1800" dirty="0"/>
              </a:p>
              <a:p>
                <a:r>
                  <a:rPr lang="en-GB" sz="2400" dirty="0" smtClean="0"/>
                  <a:t>Result:</a:t>
                </a:r>
                <a:endParaRPr lang="en-GB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1800" i="1">
                          <a:latin typeface="Cambria Math"/>
                        </a:rPr>
                        <m:t>𝑐</m:t>
                      </m:r>
                      <m:r>
                        <a:rPr lang="sk-SK" sz="1800" i="1">
                          <a:latin typeface="Cambria Math"/>
                        </a:rPr>
                        <m:t>∗(</m:t>
                      </m:r>
                      <m:sSub>
                        <m:sSubPr>
                          <m:ctrlPr>
                            <a:rPr lang="sk-SK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k-SK" sz="18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sk-SK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sk-SK" sz="1800" i="1">
                          <a:latin typeface="Cambria Math"/>
                        </a:rPr>
                        <m:t>− </m:t>
                      </m:r>
                      <m:r>
                        <m:rPr>
                          <m:sty m:val="p"/>
                        </m:rPr>
                        <a:rPr lang="sk-SK" sz="1800">
                          <a:latin typeface="Cambria Math"/>
                        </a:rPr>
                        <m:t>Δ</m:t>
                      </m:r>
                      <m:r>
                        <a:rPr lang="sk-SK" sz="1800" i="1">
                          <a:latin typeface="Cambria Math"/>
                        </a:rPr>
                        <m:t>𝑡</m:t>
                      </m:r>
                      <m:r>
                        <a:rPr lang="sk-SK" sz="1800" i="1">
                          <a:latin typeface="Cambria Math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sk-SK" sz="18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k-SK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k-SK" sz="1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sk-SK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sk-SK" sz="1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sk-SK" sz="1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k-SK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k-SK" sz="1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sk-SK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sk-SK" sz="1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sk-SK" sz="1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sk-SK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k-SK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𝑧</m:t>
                              </m:r>
                              <m:r>
                                <a:rPr lang="sk-SK" sz="18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k-SK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k-SK" sz="1800" i="1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sk-SK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sk-SK" sz="1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sk-SK" sz="2400" dirty="0"/>
              </a:p>
              <a:p>
                <a:pPr marL="0" indent="0" algn="ctr">
                  <a:buNone/>
                </a:pPr>
                <a:endParaRPr lang="sk-SK" sz="2400" dirty="0" smtClean="0"/>
              </a:p>
            </p:txBody>
          </p:sp>
        </mc:Choice>
        <mc:Fallback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31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1104</Words>
  <Application>Microsoft Office PowerPoint</Application>
  <PresentationFormat>Předvádění na obrazovce (4:3)</PresentationFormat>
  <Paragraphs>207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Global Positioning System</vt:lpstr>
      <vt:lpstr>Introduction</vt:lpstr>
      <vt:lpstr>Thesis's objectives</vt:lpstr>
      <vt:lpstr>Structure – space part</vt:lpstr>
      <vt:lpstr>Structure – control part</vt:lpstr>
      <vt:lpstr>Structure – user part</vt:lpstr>
      <vt:lpstr>Position determining</vt:lpstr>
      <vt:lpstr>Position determining</vt:lpstr>
      <vt:lpstr>Position determining</vt:lpstr>
      <vt:lpstr>Measurement of accuracy of system</vt:lpstr>
      <vt:lpstr>Measurement of accuracy of system – interior</vt:lpstr>
      <vt:lpstr>Measurement of accuracy of system – exterior</vt:lpstr>
      <vt:lpstr>Results and discussion</vt:lpstr>
      <vt:lpstr>Results and discussion – errors reasons</vt:lpstr>
      <vt:lpstr>Conclusion</vt:lpstr>
    </vt:vector>
  </TitlesOfParts>
  <Company>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</dc:creator>
  <cp:lastModifiedBy>Marek</cp:lastModifiedBy>
  <cp:revision>51</cp:revision>
  <dcterms:created xsi:type="dcterms:W3CDTF">2017-03-11T08:31:50Z</dcterms:created>
  <dcterms:modified xsi:type="dcterms:W3CDTF">2017-04-30T11:17:02Z</dcterms:modified>
</cp:coreProperties>
</file>